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90" r:id="rId4"/>
    <p:sldId id="258" r:id="rId5"/>
    <p:sldId id="259" r:id="rId6"/>
    <p:sldId id="268" r:id="rId7"/>
    <p:sldId id="261" r:id="rId8"/>
    <p:sldId id="266" r:id="rId9"/>
    <p:sldId id="267" r:id="rId10"/>
    <p:sldId id="269" r:id="rId11"/>
    <p:sldId id="260" r:id="rId12"/>
    <p:sldId id="291" r:id="rId13"/>
    <p:sldId id="292" r:id="rId14"/>
    <p:sldId id="293" r:id="rId15"/>
    <p:sldId id="294" r:id="rId16"/>
    <p:sldId id="295" r:id="rId17"/>
    <p:sldId id="296" r:id="rId18"/>
    <p:sldId id="280" r:id="rId19"/>
    <p:sldId id="282" r:id="rId20"/>
    <p:sldId id="284" r:id="rId21"/>
    <p:sldId id="289" r:id="rId22"/>
    <p:sldId id="28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999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5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1938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7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8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56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3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9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5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1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56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6616" y="1666754"/>
            <a:ext cx="8915399" cy="243929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Wisconsin Judicial College:</a:t>
            </a:r>
            <a:br>
              <a:rPr lang="en-US" dirty="0" smtClean="0">
                <a:latin typeface="Franklin Gothic Medium" panose="020B0603020102020204" pitchFamily="34" charset="0"/>
              </a:rPr>
            </a:br>
            <a:r>
              <a:rPr lang="en-US" dirty="0" smtClean="0">
                <a:latin typeface="Franklin Gothic Medium" panose="020B0603020102020204" pitchFamily="34" charset="0"/>
              </a:rPr>
              <a:t>Indian Law – A Very Brief Primer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2373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Hon. Eugene Whitefish, Forest County Potawatomi Tribal Court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Attorney Paul Stenzel, Stenzel Law Office, LLC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Sturgeon Bay, WI  - August 29, 2017</a:t>
            </a:r>
          </a:p>
        </p:txBody>
      </p:sp>
    </p:spTree>
    <p:extLst>
      <p:ext uri="{BB962C8B-B14F-4D97-AF65-F5344CB8AC3E}">
        <p14:creationId xmlns:p14="http://schemas.microsoft.com/office/powerpoint/2010/main" val="24489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such, Indian Tribes are not subject to the constitutional restraints that bind the federal government and the states.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Talton v. Mayes,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163. U.S. 376, 382-84 (1896).</a:t>
            </a: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Congress has plenary authority over Indian affairs and may impose such restraints by statute.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Washington v. Confederated Bands &amp; Tribes of Yakima Indian Nation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439 U.S. 466, 47-71 (1979).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About once per year federal government publishes list of federally recognized Indian tribes.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 FR 5109 (Jan. 29, 2016)</a:t>
            </a: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5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Law 280</a:t>
            </a:r>
          </a:p>
        </p:txBody>
      </p:sp>
    </p:spTree>
    <p:extLst>
      <p:ext uri="{BB962C8B-B14F-4D97-AF65-F5344CB8AC3E}">
        <p14:creationId xmlns:p14="http://schemas.microsoft.com/office/powerpoint/2010/main" val="12254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3211"/>
            <a:ext cx="8915400" cy="478239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Indian Child Welfare Act (ICWA), 25 USC §§1901 et seq. governs state action to remove an Indian child from the home.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Wisconsin adopted its own version in Wis. Stat. § 48.028 (Enacted in 2009).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an Indian child is removed from his or her home or parental rights to that child are terminated, special rules apply to many aspects of the case.</a:t>
            </a:r>
          </a:p>
        </p:txBody>
      </p:sp>
    </p:spTree>
    <p:extLst>
      <p:ext uri="{BB962C8B-B14F-4D97-AF65-F5344CB8AC3E}">
        <p14:creationId xmlns:p14="http://schemas.microsoft.com/office/powerpoint/2010/main" val="2920959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551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most common application is in CHIPs and TPR proceedings. In those cases, Indian tribes must be noticed if the child at issue is a member or eligible for membership in an Indian tribe.</a:t>
            </a: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the ICWA applies, special rules apply: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can be transferred from state court to tribal court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Preferences on placement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burden of proof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efforts by social services to rehabilitate family</a:t>
            </a:r>
          </a:p>
          <a:p>
            <a:pPr lvl="1"/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 testimony needed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1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Law 280</a:t>
            </a:r>
          </a:p>
        </p:txBody>
      </p:sp>
    </p:spTree>
    <p:extLst>
      <p:ext uri="{BB962C8B-B14F-4D97-AF65-F5344CB8AC3E}">
        <p14:creationId xmlns:p14="http://schemas.microsoft.com/office/powerpoint/2010/main" val="19584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1953 Congress enacted what is known as Public Law 280. That statute designated that certain states would have jurisdiction over Indian tribes.</a:t>
            </a:r>
          </a:p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until then, state jurisdiction on reservations very limited.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61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Public Law 280, Wisconsin granted concurrent criminal jurisdiction on Indian reservations.  (Except Menominee).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Regarding civil jurisdiction, Wisconsin has civil adjudicatory jurisdiction. (As opposed to civil regulatory.)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Bryan v. Itasca County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426 U.S. 373 (1976).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161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60057"/>
            <a:ext cx="8915400" cy="485116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nder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Law 280, states have concurrent jurisdiction with tribes over civil adjudicatory issues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time to time state and tribal court jurisdiction overlap with each other. Parties may forum shop.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 came to a head in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Teague v. Bad River Band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2003 WI 118.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58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Teague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an employment case, but the rule applies to any type of subject matter area. 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state and tribal court have concurrent jurisdiction, the judges shall hold a hearing on the record and then confer to decide how to allocate jurisdiction based on factors enumerated in case. 2003 WI 118 at </a:t>
            </a:r>
            <a:r>
              <a:rPr lang="en-US" sz="28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¶ 71. (Factors are based on comity.)</a:t>
            </a: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0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Law 280</a:t>
            </a:r>
          </a:p>
        </p:txBody>
      </p:sp>
    </p:spTree>
    <p:extLst>
      <p:ext uri="{BB962C8B-B14F-4D97-AF65-F5344CB8AC3E}">
        <p14:creationId xmlns:p14="http://schemas.microsoft.com/office/powerpoint/2010/main" val="13703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Teague,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era of state and tribal court collaboration.</a:t>
            </a:r>
          </a:p>
          <a:p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1-1-09, the Wisconsin Supreme Court enacted Wis. Stat. sec. 801.54 which permits state courts to transfer a case to a tribal court in the appropriate situation. 2008 WI 114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626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Franklin Gothic Medium" panose="020B0603020102020204" pitchFamily="34" charset="0"/>
              </a:rPr>
              <a:t>Recommended follow up reading:</a:t>
            </a:r>
          </a:p>
          <a:p>
            <a:r>
              <a:rPr lang="en-US" sz="2800" i="1" dirty="0" smtClean="0">
                <a:latin typeface="Franklin Gothic Medium" panose="020B0603020102020204" pitchFamily="34" charset="0"/>
              </a:rPr>
              <a:t>American Indian Law in a Nutshell, </a:t>
            </a:r>
            <a:r>
              <a:rPr lang="en-US" sz="2800" dirty="0" smtClean="0">
                <a:latin typeface="Franklin Gothic Medium" panose="020B0603020102020204" pitchFamily="34" charset="0"/>
              </a:rPr>
              <a:t>6</a:t>
            </a:r>
            <a:r>
              <a:rPr lang="en-US" sz="2800" baseline="30000" dirty="0" smtClean="0">
                <a:latin typeface="Franklin Gothic Medium" panose="020B0603020102020204" pitchFamily="34" charset="0"/>
              </a:rPr>
              <a:t>th</a:t>
            </a:r>
            <a:r>
              <a:rPr lang="en-US" sz="2800" dirty="0" smtClean="0">
                <a:latin typeface="Franklin Gothic Medium" panose="020B0603020102020204" pitchFamily="34" charset="0"/>
              </a:rPr>
              <a:t> ed. (West)</a:t>
            </a:r>
          </a:p>
          <a:p>
            <a:r>
              <a:rPr lang="en-US" sz="2800" i="1" dirty="0" smtClean="0">
                <a:latin typeface="Franklin Gothic Medium" panose="020B0603020102020204" pitchFamily="34" charset="0"/>
              </a:rPr>
              <a:t>Cohen’s Handbook of Federal Indian Law</a:t>
            </a:r>
            <a:r>
              <a:rPr lang="en-US" sz="2800" dirty="0" smtClean="0">
                <a:latin typeface="Franklin Gothic Medium" panose="020B0603020102020204" pitchFamily="34" charset="0"/>
              </a:rPr>
              <a:t>, 2005 Edition (LexisNexis)</a:t>
            </a:r>
          </a:p>
          <a:p>
            <a:pPr marL="0" indent="0" algn="ctr">
              <a:buNone/>
            </a:pPr>
            <a:endParaRPr lang="en-US" sz="2800" i="1" dirty="0" smtClean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KNOW WHAT YOU DON’T KNOW</a:t>
            </a:r>
          </a:p>
          <a:p>
            <a:endParaRPr lang="en-US" sz="2800" dirty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This was a cursory review of some complex issues:</a:t>
            </a:r>
            <a:endParaRPr lang="en-US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367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find a lot more outlines and materials about Indian law on various topics at: </a:t>
            </a: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www.paulstenzel.com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 me at: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paul.stenzel@wicourts.gov</a:t>
            </a:r>
            <a:endParaRPr lang="en-US" sz="4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on WI Tribes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Indian Child Welfare Act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Law 280</a:t>
            </a:r>
          </a:p>
        </p:txBody>
      </p:sp>
    </p:spTree>
    <p:extLst>
      <p:ext uri="{BB962C8B-B14F-4D97-AF65-F5344CB8AC3E}">
        <p14:creationId xmlns:p14="http://schemas.microsoft.com/office/powerpoint/2010/main" val="266091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05840"/>
            <a:ext cx="8915400" cy="525272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Federally recognized Tribes in WI:</a:t>
            </a:r>
          </a:p>
          <a:p>
            <a:r>
              <a:rPr lang="en-US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Chippewa bands – Bad River, Lac Courte Oreilles, Lac du Flambeau, Red Cliff, Sokaogon, St. Croix.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Stockbridge-Munsee (Mohican)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Menominee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Oneida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Ho-Chunk</a:t>
            </a:r>
          </a:p>
          <a:p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Potawatomi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3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6281" y="-1513950"/>
            <a:ext cx="7088623" cy="916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2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tribes have a Tribal Court with varying areas of jurisdiction being exercised.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from state courts in that each tribe has its own substantive law.</a:t>
            </a:r>
          </a:p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 to state courts in that tribes, like counties, have a lot of overlap but different local rules and practices.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5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cp-court-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" y="10160"/>
            <a:ext cx="10271760" cy="684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44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2880"/>
            <a:ext cx="8915400" cy="4458342"/>
          </a:xfrm>
        </p:spPr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6CCD4"/>
              </a:buClr>
              <a:buFontTx/>
              <a:buChar char="•"/>
            </a:pPr>
            <a:r>
              <a:rPr lang="en-US" altLang="en-US" sz="4000" dirty="0">
                <a:solidFill>
                  <a:srgbClr val="FFFFFF"/>
                </a:solidFill>
                <a:latin typeface="Arial"/>
              </a:rPr>
              <a:t>The United States recognizes Indian tribes as “domestic dependent nations.”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3600" u="sng" dirty="0">
                <a:solidFill>
                  <a:srgbClr val="FFFFFF"/>
                </a:solidFill>
                <a:latin typeface="Arial"/>
              </a:rPr>
              <a:t>Cherokee Nation v. Georgia</a:t>
            </a:r>
            <a:r>
              <a:rPr lang="en-US" altLang="en-US" sz="3600" dirty="0">
                <a:solidFill>
                  <a:srgbClr val="FFFFFF"/>
                </a:solidFill>
                <a:latin typeface="Arial"/>
              </a:rPr>
              <a:t>, 30 U.S. (5 Pet.) 1, 17 (1831).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1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6CCD4"/>
              </a:buClr>
              <a:buFontTx/>
              <a:buChar char="•"/>
            </a:pPr>
            <a:r>
              <a:rPr lang="en-US" altLang="en-US" sz="3600" dirty="0">
                <a:solidFill>
                  <a:srgbClr val="FFFFFF"/>
                </a:solidFill>
                <a:latin typeface="Arial"/>
              </a:rPr>
              <a:t>Tribes do not draw their powers from any source of federal law. Rather, they are the inherent powers of sovereigns that pre-exist the federal Union.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FontTx/>
              <a:buChar char="–"/>
            </a:pPr>
            <a:r>
              <a:rPr lang="en-US" altLang="en-US" sz="2800" i="1" dirty="0">
                <a:solidFill>
                  <a:srgbClr val="FFFFFF"/>
                </a:solidFill>
                <a:latin typeface="Arial"/>
              </a:rPr>
              <a:t>United States v. Wheeler</a:t>
            </a:r>
            <a:r>
              <a:rPr lang="en-US" altLang="en-US" sz="2800" dirty="0">
                <a:solidFill>
                  <a:srgbClr val="FFFFFF"/>
                </a:solidFill>
                <a:latin typeface="Arial"/>
              </a:rPr>
              <a:t>, 435 U.S. 313, 323-24 (1978); </a:t>
            </a:r>
            <a:r>
              <a:rPr lang="en-US" altLang="en-US" sz="2800" i="1" dirty="0">
                <a:solidFill>
                  <a:srgbClr val="FFFFFF"/>
                </a:solidFill>
                <a:latin typeface="Arial"/>
              </a:rPr>
              <a:t>Talton v. Mayes</a:t>
            </a:r>
            <a:r>
              <a:rPr lang="en-US" altLang="en-US" sz="2800" dirty="0">
                <a:solidFill>
                  <a:srgbClr val="FFFFFF"/>
                </a:solidFill>
                <a:latin typeface="Arial"/>
              </a:rPr>
              <a:t>, 163 U.S. 376, 384 (1896).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7494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Custom 1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0916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7377</TotalTime>
  <Words>823</Words>
  <Application>Microsoft Office PowerPoint</Application>
  <PresentationFormat>Widescreen</PresentationFormat>
  <Paragraphs>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Franklin Gothic Medium</vt:lpstr>
      <vt:lpstr>Tahoma</vt:lpstr>
      <vt:lpstr>Wingdings 3</vt:lpstr>
      <vt:lpstr>Wisp</vt:lpstr>
      <vt:lpstr>Wisconsin Judicial College: Indian Law – A Very Brief Primer</vt:lpstr>
      <vt:lpstr>Overview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This was a cursory review of some complex issues: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Law in Wisconsin: A Primer for Family Court Commissioners</dc:title>
  <dc:creator>Paul Stenzel</dc:creator>
  <cp:lastModifiedBy>Paul Stenzel</cp:lastModifiedBy>
  <cp:revision>32</cp:revision>
  <dcterms:created xsi:type="dcterms:W3CDTF">2017-07-25T17:45:28Z</dcterms:created>
  <dcterms:modified xsi:type="dcterms:W3CDTF">2017-08-29T02:02:08Z</dcterms:modified>
</cp:coreProperties>
</file>